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F9B6C-D7C2-4610-8C35-847F3A31DB60}" type="datetimeFigureOut">
              <a:rPr lang="sk-SK" smtClean="0"/>
              <a:pPr/>
              <a:t>21. 3. 2013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52C58-CF90-41C2-B3EB-D99C25DE9D4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F9B6C-D7C2-4610-8C35-847F3A31DB60}" type="datetimeFigureOut">
              <a:rPr lang="sk-SK" smtClean="0"/>
              <a:pPr/>
              <a:t>21. 3. 2013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52C58-CF90-41C2-B3EB-D99C25DE9D4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F9B6C-D7C2-4610-8C35-847F3A31DB60}" type="datetimeFigureOut">
              <a:rPr lang="sk-SK" smtClean="0"/>
              <a:pPr/>
              <a:t>21. 3. 2013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52C58-CF90-41C2-B3EB-D99C25DE9D4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F9B6C-D7C2-4610-8C35-847F3A31DB60}" type="datetimeFigureOut">
              <a:rPr lang="sk-SK" smtClean="0"/>
              <a:pPr/>
              <a:t>21. 3. 2013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52C58-CF90-41C2-B3EB-D99C25DE9D4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F9B6C-D7C2-4610-8C35-847F3A31DB60}" type="datetimeFigureOut">
              <a:rPr lang="sk-SK" smtClean="0"/>
              <a:pPr/>
              <a:t>21. 3. 2013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52C58-CF90-41C2-B3EB-D99C25DE9D4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F9B6C-D7C2-4610-8C35-847F3A31DB60}" type="datetimeFigureOut">
              <a:rPr lang="sk-SK" smtClean="0"/>
              <a:pPr/>
              <a:t>21. 3. 2013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52C58-CF90-41C2-B3EB-D99C25DE9D4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F9B6C-D7C2-4610-8C35-847F3A31DB60}" type="datetimeFigureOut">
              <a:rPr lang="sk-SK" smtClean="0"/>
              <a:pPr/>
              <a:t>21. 3. 2013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52C58-CF90-41C2-B3EB-D99C25DE9D4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F9B6C-D7C2-4610-8C35-847F3A31DB60}" type="datetimeFigureOut">
              <a:rPr lang="sk-SK" smtClean="0"/>
              <a:pPr/>
              <a:t>21. 3. 2013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52C58-CF90-41C2-B3EB-D99C25DE9D4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F9B6C-D7C2-4610-8C35-847F3A31DB60}" type="datetimeFigureOut">
              <a:rPr lang="sk-SK" smtClean="0"/>
              <a:pPr/>
              <a:t>21. 3. 2013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52C58-CF90-41C2-B3EB-D99C25DE9D4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F9B6C-D7C2-4610-8C35-847F3A31DB60}" type="datetimeFigureOut">
              <a:rPr lang="sk-SK" smtClean="0"/>
              <a:pPr/>
              <a:t>21. 3. 2013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52C58-CF90-41C2-B3EB-D99C25DE9D4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F9B6C-D7C2-4610-8C35-847F3A31DB60}" type="datetimeFigureOut">
              <a:rPr lang="sk-SK" smtClean="0"/>
              <a:pPr/>
              <a:t>21. 3. 2013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52C58-CF90-41C2-B3EB-D99C25DE9D4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F9B6C-D7C2-4610-8C35-847F3A31DB60}" type="datetimeFigureOut">
              <a:rPr lang="sk-SK" smtClean="0"/>
              <a:pPr/>
              <a:t>21. 3. 2013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52C58-CF90-41C2-B3EB-D99C25DE9D44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k-SK" sz="6000" b="1" dirty="0" smtClean="0">
                <a:solidFill>
                  <a:schemeClr val="accent3">
                    <a:lumMod val="50000"/>
                  </a:schemeClr>
                </a:solidFill>
              </a:rPr>
              <a:t>VYŠŠIE RASTLINY-</a:t>
            </a:r>
            <a:br>
              <a:rPr lang="sk-SK" sz="60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sk-SK" sz="6000" b="1" dirty="0" smtClean="0">
                <a:solidFill>
                  <a:schemeClr val="accent3">
                    <a:lumMod val="50000"/>
                  </a:schemeClr>
                </a:solidFill>
              </a:rPr>
              <a:t>CORMOBIONTA</a:t>
            </a:r>
            <a:endParaRPr lang="sk-SK" sz="6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43570" y="4786322"/>
            <a:ext cx="1935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>
                <a:solidFill>
                  <a:schemeClr val="accent3">
                    <a:lumMod val="50000"/>
                  </a:schemeClr>
                </a:solidFill>
                <a:latin typeface="Garamond" pitchFamily="18" charset="0"/>
              </a:rPr>
              <a:t>Natália Pilátiková</a:t>
            </a:r>
            <a:endParaRPr lang="sk-SK" b="1" dirty="0">
              <a:solidFill>
                <a:schemeClr val="accent3">
                  <a:lumMod val="50000"/>
                </a:schemeClr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chemeClr val="accent3">
                    <a:lumMod val="50000"/>
                  </a:schemeClr>
                </a:solidFill>
                <a:latin typeface="Garamond" pitchFamily="18" charset="0"/>
              </a:rPr>
              <a:t>Praslička močiarna</a:t>
            </a:r>
            <a:endParaRPr lang="sk-SK" b="1" dirty="0">
              <a:solidFill>
                <a:schemeClr val="accent3">
                  <a:lumMod val="50000"/>
                </a:schemeClr>
              </a:solidFill>
              <a:latin typeface="Garamond" pitchFamily="18" charset="0"/>
            </a:endParaRPr>
          </a:p>
        </p:txBody>
      </p:sp>
      <p:pic>
        <p:nvPicPr>
          <p:cNvPr id="23560" name="Picture 8" descr="http://www.commanster.eu/commanster/Plants/Ferns/Ferns/Equisetum.palust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3038475" cy="4572000"/>
          </a:xfrm>
          <a:prstGeom prst="rect">
            <a:avLst/>
          </a:prstGeom>
          <a:noFill/>
        </p:spPr>
      </p:pic>
      <p:pic>
        <p:nvPicPr>
          <p:cNvPr id="23562" name="Picture 10" descr="http://sophy.u-3mrs.fr/Photo-cp/Ecb/Equisetum_palustre__________27_06_2005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1928802"/>
            <a:ext cx="4915428" cy="362902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chemeClr val="accent3">
                    <a:lumMod val="50000"/>
                  </a:schemeClr>
                </a:solidFill>
                <a:latin typeface="Garamond" pitchFamily="18" charset="0"/>
              </a:rPr>
              <a:t>Papraď samčia</a:t>
            </a:r>
            <a:endParaRPr lang="sk-SK" b="1" dirty="0">
              <a:solidFill>
                <a:schemeClr val="accent3">
                  <a:lumMod val="50000"/>
                </a:schemeClr>
              </a:solidFill>
              <a:latin typeface="Garamond" pitchFamily="18" charset="0"/>
            </a:endParaRPr>
          </a:p>
        </p:txBody>
      </p:sp>
      <p:pic>
        <p:nvPicPr>
          <p:cNvPr id="22530" name="Picture 2" descr="http://warehouse1.indicia.org.uk/upload/Fern,%20Male-%20(Dryopteris%20filix-mas)%20top%20of%20Granitethorrpe%20Quarry%20Sapcote%20SP%204956%209366%20(taken%2015.5.200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14422"/>
            <a:ext cx="5021227" cy="4271365"/>
          </a:xfrm>
          <a:prstGeom prst="rect">
            <a:avLst/>
          </a:prstGeom>
          <a:noFill/>
        </p:spPr>
      </p:pic>
      <p:pic>
        <p:nvPicPr>
          <p:cNvPr id="22534" name="Picture 6" descr="http://www.nahuby.sk/images/fotosutaz/2011/06/25/Dryopteris-filix-mas/jan_plevka_2743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357562"/>
            <a:ext cx="3905268" cy="29289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00230" y="0"/>
            <a:ext cx="8229600" cy="1143000"/>
          </a:xfrm>
        </p:spPr>
        <p:txBody>
          <a:bodyPr/>
          <a:lstStyle/>
          <a:p>
            <a:r>
              <a:rPr lang="sk-SK" b="1" dirty="0" smtClean="0">
                <a:solidFill>
                  <a:schemeClr val="accent3">
                    <a:lumMod val="50000"/>
                  </a:schemeClr>
                </a:solidFill>
                <a:latin typeface="Garamond" pitchFamily="18" charset="0"/>
              </a:rPr>
              <a:t>Papradka samičia</a:t>
            </a:r>
            <a:endParaRPr lang="sk-SK" b="1" dirty="0">
              <a:solidFill>
                <a:schemeClr val="accent3">
                  <a:lumMod val="50000"/>
                </a:schemeClr>
              </a:solidFill>
              <a:latin typeface="Garamond" pitchFamily="18" charset="0"/>
            </a:endParaRPr>
          </a:p>
        </p:txBody>
      </p:sp>
      <p:pic>
        <p:nvPicPr>
          <p:cNvPr id="21506" name="Picture 2" descr="http://www.hlasek.com/foto/athyrium_filix-femina_a29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357298"/>
            <a:ext cx="4491056" cy="3331644"/>
          </a:xfrm>
          <a:prstGeom prst="rect">
            <a:avLst/>
          </a:prstGeom>
          <a:noFill/>
        </p:spPr>
      </p:pic>
      <p:pic>
        <p:nvPicPr>
          <p:cNvPr id="21508" name="Picture 4" descr="http://www.wnps.org/plantimages/athyrium_felix-femina_j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285728"/>
            <a:ext cx="2414585" cy="2090982"/>
          </a:xfrm>
          <a:prstGeom prst="rect">
            <a:avLst/>
          </a:prstGeom>
          <a:noFill/>
        </p:spPr>
      </p:pic>
      <p:pic>
        <p:nvPicPr>
          <p:cNvPr id="21510" name="Picture 6" descr="http://farm6.static.flickr.com/5146/5866955907_e26f1154aa_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2500306"/>
            <a:ext cx="3929058" cy="392905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3174" y="785794"/>
            <a:ext cx="8229600" cy="1143000"/>
          </a:xfrm>
        </p:spPr>
        <p:txBody>
          <a:bodyPr/>
          <a:lstStyle/>
          <a:p>
            <a:r>
              <a:rPr lang="sk-SK" b="1" dirty="0" smtClean="0">
                <a:solidFill>
                  <a:schemeClr val="accent3">
                    <a:lumMod val="50000"/>
                  </a:schemeClr>
                </a:solidFill>
                <a:latin typeface="Garamond" pitchFamily="18" charset="0"/>
              </a:rPr>
              <a:t>Perovník pštrosí</a:t>
            </a:r>
            <a:endParaRPr lang="sk-SK" b="1" dirty="0">
              <a:solidFill>
                <a:schemeClr val="accent3">
                  <a:lumMod val="50000"/>
                </a:schemeClr>
              </a:solidFill>
              <a:latin typeface="Garamond" pitchFamily="18" charset="0"/>
            </a:endParaRPr>
          </a:p>
        </p:txBody>
      </p:sp>
      <p:pic>
        <p:nvPicPr>
          <p:cNvPr id="20482" name="Picture 2" descr="http://www.naturephoto-cz.com/photos/andera/matteuccia-struthiopteris-10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85794"/>
            <a:ext cx="4000498" cy="5333997"/>
          </a:xfrm>
          <a:prstGeom prst="rect">
            <a:avLst/>
          </a:prstGeom>
          <a:noFill/>
        </p:spPr>
      </p:pic>
      <p:pic>
        <p:nvPicPr>
          <p:cNvPr id="20484" name="Picture 4" descr="http://botany.cz/foto/perovnikherb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357430"/>
            <a:ext cx="4284904" cy="32099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chemeClr val="accent3">
                    <a:lumMod val="50000"/>
                  </a:schemeClr>
                </a:solidFill>
                <a:latin typeface="Garamond" pitchFamily="18" charset="0"/>
              </a:rPr>
              <a:t>Sladič obyčajný</a:t>
            </a:r>
            <a:endParaRPr lang="sk-SK" b="1" dirty="0">
              <a:solidFill>
                <a:schemeClr val="accent3">
                  <a:lumMod val="50000"/>
                </a:schemeClr>
              </a:solidFill>
              <a:latin typeface="Garamond" pitchFamily="18" charset="0"/>
            </a:endParaRPr>
          </a:p>
        </p:txBody>
      </p:sp>
      <p:pic>
        <p:nvPicPr>
          <p:cNvPr id="19458" name="Picture 2" descr="http://www.plant-identification.co.uk/images/polypodiaceae/polypodium-vulgare-agg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14422"/>
            <a:ext cx="3886200" cy="2876551"/>
          </a:xfrm>
          <a:prstGeom prst="rect">
            <a:avLst/>
          </a:prstGeom>
          <a:noFill/>
        </p:spPr>
      </p:pic>
      <p:pic>
        <p:nvPicPr>
          <p:cNvPr id="19460" name="Picture 4" descr="http://www.floracyberia.net/pteridophyta/polypodiaceae/polypodium_vulga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714488"/>
            <a:ext cx="3660283" cy="39861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sk-SK" b="1" dirty="0" smtClean="0">
                <a:solidFill>
                  <a:schemeClr val="accent3">
                    <a:lumMod val="50000"/>
                  </a:schemeClr>
                </a:solidFill>
                <a:latin typeface="Garamond" pitchFamily="18" charset="0"/>
              </a:rPr>
              <a:t>Slezinník červený</a:t>
            </a:r>
            <a:endParaRPr lang="sk-SK" b="1" dirty="0">
              <a:solidFill>
                <a:schemeClr val="accent3">
                  <a:lumMod val="50000"/>
                </a:schemeClr>
              </a:solidFill>
              <a:latin typeface="Garamond" pitchFamily="18" charset="0"/>
            </a:endParaRPr>
          </a:p>
        </p:txBody>
      </p:sp>
      <p:pic>
        <p:nvPicPr>
          <p:cNvPr id="18434" name="Picture 2" descr="http://www.brest.sk/fotky3971/fotos/_vyrd11_10Asplenium_trichomanes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7" y="1500174"/>
            <a:ext cx="4286280" cy="4131367"/>
          </a:xfrm>
          <a:prstGeom prst="rect">
            <a:avLst/>
          </a:prstGeom>
          <a:noFill/>
        </p:spPr>
      </p:pic>
      <p:pic>
        <p:nvPicPr>
          <p:cNvPr id="18436" name="Picture 4" descr="http://upload.wikimedia.org/wikipedia/commons/6/67/Asplenium_trichoman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142984"/>
            <a:ext cx="4012393" cy="53498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sk-SK" b="1" dirty="0" smtClean="0">
                <a:solidFill>
                  <a:schemeClr val="accent3">
                    <a:lumMod val="50000"/>
                  </a:schemeClr>
                </a:solidFill>
                <a:latin typeface="Garamond" pitchFamily="18" charset="0"/>
              </a:rPr>
              <a:t>Orličík obyčajný</a:t>
            </a:r>
            <a:endParaRPr lang="sk-SK" b="1" dirty="0">
              <a:solidFill>
                <a:schemeClr val="accent3">
                  <a:lumMod val="50000"/>
                </a:schemeClr>
              </a:solidFill>
              <a:latin typeface="Garamond" pitchFamily="18" charset="0"/>
            </a:endParaRPr>
          </a:p>
        </p:txBody>
      </p:sp>
      <p:pic>
        <p:nvPicPr>
          <p:cNvPr id="17410" name="Picture 2" descr="http://www.discoverlife.org/IM/I_SB/0334/320/Pteridium_aquilinum,I_SB334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142984"/>
            <a:ext cx="3048000" cy="2038350"/>
          </a:xfrm>
          <a:prstGeom prst="rect">
            <a:avLst/>
          </a:prstGeom>
          <a:noFill/>
        </p:spPr>
      </p:pic>
      <p:pic>
        <p:nvPicPr>
          <p:cNvPr id="17412" name="Picture 4" descr="http://www.wildflower.org/image_archive/640x480/SAW/SAW_041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142984"/>
            <a:ext cx="4071934" cy="5429246"/>
          </a:xfrm>
          <a:prstGeom prst="rect">
            <a:avLst/>
          </a:prstGeom>
          <a:noFill/>
        </p:spPr>
      </p:pic>
      <p:pic>
        <p:nvPicPr>
          <p:cNvPr id="17414" name="Picture 6" descr="http://newfs.s3.amazonaws.com/taxon-images-1000s1000/Dennstaedtiaceae/pteridium-aquilinum-latiusculum-ha-plogeman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571876"/>
            <a:ext cx="4003681" cy="269447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1472" y="1428736"/>
            <a:ext cx="8229600" cy="3440114"/>
          </a:xfrm>
        </p:spPr>
        <p:txBody>
          <a:bodyPr>
            <a:normAutofit/>
          </a:bodyPr>
          <a:lstStyle/>
          <a:p>
            <a:r>
              <a:rPr lang="sk-SK" sz="6600" b="1" dirty="0" smtClean="0">
                <a:solidFill>
                  <a:schemeClr val="accent3">
                    <a:lumMod val="50000"/>
                  </a:schemeClr>
                </a:solidFill>
              </a:rPr>
              <a:t>A teraz </a:t>
            </a:r>
            <a:br>
              <a:rPr lang="sk-SK" sz="66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sk-SK" sz="6600" b="1" dirty="0" smtClean="0">
                <a:solidFill>
                  <a:schemeClr val="accent3">
                    <a:lumMod val="50000"/>
                  </a:schemeClr>
                </a:solidFill>
              </a:rPr>
              <a:t>si preskúšame, </a:t>
            </a:r>
            <a:br>
              <a:rPr lang="sk-SK" sz="66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sk-SK" sz="6600" b="1" dirty="0" smtClean="0">
                <a:solidFill>
                  <a:schemeClr val="accent3">
                    <a:lumMod val="50000"/>
                  </a:schemeClr>
                </a:solidFill>
              </a:rPr>
              <a:t>čo si pamätáme </a:t>
            </a:r>
            <a:r>
              <a:rPr lang="sk-SK" sz="6600" b="1" dirty="0" smtClean="0">
                <a:solidFill>
                  <a:schemeClr val="accent3">
                    <a:lumMod val="50000"/>
                  </a:schemeClr>
                </a:solidFill>
                <a:sym typeface="Wingdings" pitchFamily="2" charset="2"/>
              </a:rPr>
              <a:t></a:t>
            </a:r>
            <a:endParaRPr lang="sk-SK" sz="66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ee.dunres.sk/obrazky/byliny/Equisetum_arven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928670"/>
            <a:ext cx="3333750" cy="46577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214810" y="2214554"/>
            <a:ext cx="443102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>
              <a:buFont typeface="Wingdings" pitchFamily="2" charset="2"/>
              <a:buChar char="Ø"/>
            </a:pPr>
            <a:r>
              <a:rPr lang="sk-SK" sz="6000" b="1" dirty="0" smtClean="0">
                <a:solidFill>
                  <a:schemeClr val="accent3">
                    <a:lumMod val="50000"/>
                  </a:schemeClr>
                </a:solidFill>
                <a:latin typeface="Garamond" pitchFamily="18" charset="0"/>
              </a:rPr>
              <a:t>Praslička </a:t>
            </a:r>
          </a:p>
          <a:p>
            <a:pPr lvl="1"/>
            <a:r>
              <a:rPr lang="sk-SK" sz="6000" b="1" dirty="0" smtClean="0">
                <a:solidFill>
                  <a:schemeClr val="accent3">
                    <a:lumMod val="50000"/>
                  </a:schemeClr>
                </a:solidFill>
                <a:latin typeface="Garamond" pitchFamily="18" charset="0"/>
              </a:rPr>
              <a:t>    poľná</a:t>
            </a:r>
            <a:endParaRPr lang="sk-SK" sz="6000" b="1" dirty="0">
              <a:solidFill>
                <a:schemeClr val="accent3">
                  <a:lumMod val="50000"/>
                </a:schemeClr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palaeos.com/plants/tracheophyta/images/Aglaophyton_maj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857232"/>
            <a:ext cx="3714750" cy="55054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857752" y="2143116"/>
            <a:ext cx="330699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sk-SK" sz="6000" b="1" dirty="0" smtClean="0">
                <a:solidFill>
                  <a:schemeClr val="accent3">
                    <a:lumMod val="50000"/>
                  </a:schemeClr>
                </a:solidFill>
                <a:latin typeface="Garamond" pitchFamily="18" charset="0"/>
              </a:rPr>
              <a:t>Rhynia </a:t>
            </a:r>
          </a:p>
          <a:p>
            <a:r>
              <a:rPr lang="sk-SK" sz="6000" b="1" dirty="0">
                <a:solidFill>
                  <a:schemeClr val="accent3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sk-SK" sz="6000" b="1" dirty="0" smtClean="0">
                <a:solidFill>
                  <a:schemeClr val="accent3">
                    <a:lumMod val="50000"/>
                  </a:schemeClr>
                </a:solidFill>
                <a:latin typeface="Garamond" pitchFamily="18" charset="0"/>
              </a:rPr>
              <a:t>   major</a:t>
            </a:r>
            <a:endParaRPr lang="sk-SK" sz="6000" b="1" dirty="0">
              <a:solidFill>
                <a:schemeClr val="accent3">
                  <a:lumMod val="50000"/>
                </a:schemeClr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290"/>
            <a:ext cx="8229600" cy="1143000"/>
          </a:xfrm>
        </p:spPr>
        <p:txBody>
          <a:bodyPr>
            <a:normAutofit/>
          </a:bodyPr>
          <a:lstStyle/>
          <a:p>
            <a:r>
              <a:rPr lang="sk-SK" b="1" dirty="0" smtClean="0">
                <a:solidFill>
                  <a:schemeClr val="accent3">
                    <a:lumMod val="50000"/>
                  </a:schemeClr>
                </a:solidFill>
                <a:latin typeface="Garamond" pitchFamily="18" charset="0"/>
                <a:cs typeface="Miriam Fixed" pitchFamily="49" charset="-79"/>
              </a:rPr>
              <a:t>Rhynia major </a:t>
            </a:r>
            <a:endParaRPr lang="sk-SK" b="1" dirty="0">
              <a:solidFill>
                <a:schemeClr val="accent3">
                  <a:lumMod val="50000"/>
                </a:schemeClr>
              </a:solidFill>
              <a:latin typeface="Garamond" pitchFamily="18" charset="0"/>
              <a:cs typeface="Miriam Fixed" pitchFamily="49" charset="-79"/>
            </a:endParaRPr>
          </a:p>
        </p:txBody>
      </p:sp>
      <p:pic>
        <p:nvPicPr>
          <p:cNvPr id="31748" name="Picture 4" descr="http://universe-review.ca/I10-22a-rhyn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643050"/>
            <a:ext cx="3228975" cy="4286250"/>
          </a:xfrm>
          <a:prstGeom prst="rect">
            <a:avLst/>
          </a:prstGeom>
          <a:noFill/>
        </p:spPr>
      </p:pic>
      <p:pic>
        <p:nvPicPr>
          <p:cNvPr id="31750" name="Picture 6" descr="http://lesbeauxjardins.com/cours/botanique/8-pteridophytes/rhyn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357298"/>
            <a:ext cx="4772010" cy="478634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calphotos.berkeley.edu/imgs/512x768/0000_0000/0612/167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488"/>
            <a:ext cx="5190204" cy="378621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429265" y="2071678"/>
            <a:ext cx="371473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sk-SK" sz="6000" b="1" dirty="0" smtClean="0">
                <a:solidFill>
                  <a:schemeClr val="accent3">
                    <a:lumMod val="50000"/>
                  </a:schemeClr>
                </a:solidFill>
                <a:latin typeface="Garamond" pitchFamily="18" charset="0"/>
              </a:rPr>
              <a:t>Ploník</a:t>
            </a:r>
          </a:p>
          <a:p>
            <a:r>
              <a:rPr lang="sk-SK" sz="6000" b="1" dirty="0" smtClean="0">
                <a:solidFill>
                  <a:schemeClr val="accent3">
                    <a:lumMod val="50000"/>
                  </a:schemeClr>
                </a:solidFill>
                <a:latin typeface="Garamond" pitchFamily="18" charset="0"/>
              </a:rPr>
              <a:t>borievkový</a:t>
            </a:r>
            <a:endParaRPr lang="sk-SK" sz="6000" b="1" dirty="0">
              <a:solidFill>
                <a:schemeClr val="accent3">
                  <a:lumMod val="50000"/>
                </a:schemeClr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botany.cz/foto/equisetumsylvaticum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14422"/>
            <a:ext cx="3429024" cy="458406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14876" y="2214554"/>
            <a:ext cx="396935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sk-SK" sz="6000" b="1" dirty="0" smtClean="0">
                <a:solidFill>
                  <a:schemeClr val="accent3">
                    <a:lumMod val="50000"/>
                  </a:schemeClr>
                </a:solidFill>
                <a:latin typeface="Garamond" pitchFamily="18" charset="0"/>
              </a:rPr>
              <a:t>Praslička </a:t>
            </a:r>
          </a:p>
          <a:p>
            <a:r>
              <a:rPr lang="sk-SK" sz="6000" b="1" dirty="0">
                <a:solidFill>
                  <a:schemeClr val="accent3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sk-SK" sz="6000" b="1" dirty="0" smtClean="0">
                <a:solidFill>
                  <a:schemeClr val="accent3">
                    <a:lumMod val="50000"/>
                  </a:schemeClr>
                </a:solidFill>
                <a:latin typeface="Garamond" pitchFamily="18" charset="0"/>
              </a:rPr>
              <a:t>   lesná</a:t>
            </a:r>
            <a:endParaRPr lang="sk-SK" sz="6000" b="1" dirty="0">
              <a:solidFill>
                <a:schemeClr val="accent3">
                  <a:lumMod val="50000"/>
                </a:schemeClr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ludoveliecitelstvo.sk/img/lrg/5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4953553" cy="371951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424905" y="1857364"/>
            <a:ext cx="371909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sk-SK" sz="6000" b="1" dirty="0" smtClean="0">
                <a:solidFill>
                  <a:schemeClr val="accent3">
                    <a:lumMod val="50000"/>
                  </a:schemeClr>
                </a:solidFill>
              </a:rPr>
              <a:t>Sladič </a:t>
            </a:r>
          </a:p>
          <a:p>
            <a:r>
              <a:rPr lang="sk-SK" sz="6000" b="1" dirty="0" smtClean="0">
                <a:solidFill>
                  <a:schemeClr val="accent3">
                    <a:lumMod val="50000"/>
                  </a:schemeClr>
                </a:solidFill>
              </a:rPr>
              <a:t>    obyčajný</a:t>
            </a:r>
            <a:endParaRPr lang="sk-SK" sz="6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naturephoto-cz.com/photos/jbohdal/lycopodium-clavatum-xxx1_81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5072058" cy="33813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14942" y="2143116"/>
            <a:ext cx="404790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sk-SK" sz="6000" b="1" dirty="0" smtClean="0">
                <a:solidFill>
                  <a:schemeClr val="accent3">
                    <a:lumMod val="50000"/>
                  </a:schemeClr>
                </a:solidFill>
                <a:latin typeface="Garamond" pitchFamily="18" charset="0"/>
              </a:rPr>
              <a:t>Plavúň </a:t>
            </a:r>
          </a:p>
          <a:p>
            <a:r>
              <a:rPr lang="sk-SK" sz="6000" b="1" dirty="0" smtClean="0">
                <a:solidFill>
                  <a:schemeClr val="accent3">
                    <a:lumMod val="50000"/>
                  </a:schemeClr>
                </a:solidFill>
                <a:latin typeface="Garamond" pitchFamily="18" charset="0"/>
              </a:rPr>
              <a:t>   obyčajný  </a:t>
            </a:r>
            <a:endParaRPr lang="sk-SK" sz="6000" b="1" dirty="0">
              <a:solidFill>
                <a:schemeClr val="accent3">
                  <a:lumMod val="50000"/>
                </a:schemeClr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nahuby.sk/images/fotosutaz/2008/02/17/Asplenium-trichomanes/ondrej_haberland_988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4858414" cy="364807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72066" y="2143116"/>
            <a:ext cx="380104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sk-SK" sz="6000" b="1" dirty="0" smtClean="0">
                <a:solidFill>
                  <a:schemeClr val="accent3">
                    <a:lumMod val="50000"/>
                  </a:schemeClr>
                </a:solidFill>
                <a:latin typeface="Garamond" pitchFamily="18" charset="0"/>
              </a:rPr>
              <a:t>Slezinník</a:t>
            </a:r>
          </a:p>
          <a:p>
            <a:r>
              <a:rPr lang="sk-SK" sz="6000" b="1" dirty="0" smtClean="0">
                <a:solidFill>
                  <a:schemeClr val="accent3">
                    <a:lumMod val="50000"/>
                  </a:schemeClr>
                </a:solidFill>
                <a:latin typeface="Garamond" pitchFamily="18" charset="0"/>
              </a:rPr>
              <a:t>   červený</a:t>
            </a:r>
            <a:endParaRPr lang="sk-SK" sz="6000" b="1" dirty="0">
              <a:solidFill>
                <a:schemeClr val="accent3">
                  <a:lumMod val="50000"/>
                </a:schemeClr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botany.cz/foto/pteridiumaquilinum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4953553" cy="371951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86380" y="2071678"/>
            <a:ext cx="366318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sk-SK" sz="6000" b="1" dirty="0" smtClean="0">
                <a:solidFill>
                  <a:schemeClr val="accent3">
                    <a:lumMod val="50000"/>
                  </a:schemeClr>
                </a:solidFill>
                <a:latin typeface="Garamond" pitchFamily="18" charset="0"/>
              </a:rPr>
              <a:t>Orličník</a:t>
            </a:r>
          </a:p>
          <a:p>
            <a:r>
              <a:rPr lang="sk-SK" sz="6000" b="1" dirty="0" smtClean="0">
                <a:solidFill>
                  <a:schemeClr val="accent3">
                    <a:lumMod val="50000"/>
                  </a:schemeClr>
                </a:solidFill>
                <a:latin typeface="Garamond" pitchFamily="18" charset="0"/>
              </a:rPr>
              <a:t>   obyčajný</a:t>
            </a:r>
            <a:endParaRPr lang="sk-SK" sz="6000" b="1" dirty="0">
              <a:solidFill>
                <a:schemeClr val="accent3">
                  <a:lumMod val="50000"/>
                </a:schemeClr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rozvedena.blokuje.cz/img/papradka%20samic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14356"/>
            <a:ext cx="4076700" cy="48196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14876" y="1857364"/>
            <a:ext cx="387580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sk-SK" sz="6000" b="1" dirty="0" smtClean="0">
                <a:solidFill>
                  <a:schemeClr val="accent3">
                    <a:lumMod val="50000"/>
                  </a:schemeClr>
                </a:solidFill>
                <a:latin typeface="Garamond" pitchFamily="18" charset="0"/>
              </a:rPr>
              <a:t>Papradka</a:t>
            </a:r>
          </a:p>
          <a:p>
            <a:r>
              <a:rPr lang="sk-SK" sz="6000" b="1" dirty="0" smtClean="0">
                <a:solidFill>
                  <a:schemeClr val="accent3">
                    <a:lumMod val="50000"/>
                  </a:schemeClr>
                </a:solidFill>
                <a:latin typeface="Garamond" pitchFamily="18" charset="0"/>
              </a:rPr>
              <a:t>    samičia</a:t>
            </a:r>
            <a:endParaRPr lang="sk-SK" sz="6000" b="1" dirty="0">
              <a:solidFill>
                <a:schemeClr val="accent3">
                  <a:lumMod val="50000"/>
                </a:schemeClr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botany.cz/foto/dryofilixherb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43050"/>
            <a:ext cx="4668135" cy="350519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86380" y="2000240"/>
            <a:ext cx="344299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sk-SK" sz="6000" b="1" dirty="0" smtClean="0">
                <a:solidFill>
                  <a:schemeClr val="accent3">
                    <a:lumMod val="50000"/>
                  </a:schemeClr>
                </a:solidFill>
                <a:latin typeface="Garamond" pitchFamily="18" charset="0"/>
              </a:rPr>
              <a:t>Papraď </a:t>
            </a:r>
          </a:p>
          <a:p>
            <a:r>
              <a:rPr lang="sk-SK" sz="6000" b="1" dirty="0" smtClean="0">
                <a:solidFill>
                  <a:schemeClr val="accent3">
                    <a:lumMod val="50000"/>
                  </a:schemeClr>
                </a:solidFill>
                <a:latin typeface="Garamond" pitchFamily="18" charset="0"/>
              </a:rPr>
              <a:t>    samčia</a:t>
            </a:r>
            <a:endParaRPr lang="sk-SK" sz="6000" b="1" dirty="0">
              <a:solidFill>
                <a:schemeClr val="accent3">
                  <a:lumMod val="50000"/>
                </a:schemeClr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botany.cz/foto/perovnikherb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5860"/>
            <a:ext cx="4881336" cy="365672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143504" y="1785926"/>
            <a:ext cx="367651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sk-SK" sz="6000" b="1" dirty="0" smtClean="0">
                <a:solidFill>
                  <a:schemeClr val="accent3">
                    <a:lumMod val="50000"/>
                  </a:schemeClr>
                </a:solidFill>
                <a:latin typeface="Garamond" pitchFamily="18" charset="0"/>
              </a:rPr>
              <a:t>Perovník</a:t>
            </a:r>
          </a:p>
          <a:p>
            <a:r>
              <a:rPr lang="sk-SK" sz="6000" b="1" dirty="0" smtClean="0">
                <a:solidFill>
                  <a:schemeClr val="accent3">
                    <a:lumMod val="50000"/>
                  </a:schemeClr>
                </a:solidFill>
                <a:latin typeface="Garamond" pitchFamily="18" charset="0"/>
              </a:rPr>
              <a:t>    pštrosí</a:t>
            </a:r>
            <a:endParaRPr lang="sk-SK" sz="6000" b="1" dirty="0">
              <a:solidFill>
                <a:schemeClr val="accent3">
                  <a:lumMod val="50000"/>
                </a:schemeClr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u1.ipernity.com/18/82/09/10178209.0c42ab67.5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5048248" cy="37501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643570" y="1785926"/>
            <a:ext cx="311816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sk-SK" sz="6000" b="1" dirty="0" smtClean="0">
                <a:solidFill>
                  <a:schemeClr val="accent3">
                    <a:lumMod val="50000"/>
                  </a:schemeClr>
                </a:solidFill>
                <a:latin typeface="Garamond" pitchFamily="18" charset="0"/>
              </a:rPr>
              <a:t>Merík</a:t>
            </a:r>
          </a:p>
          <a:p>
            <a:r>
              <a:rPr lang="sk-SK" sz="6000" b="1" dirty="0" smtClean="0">
                <a:solidFill>
                  <a:schemeClr val="accent3">
                    <a:lumMod val="50000"/>
                  </a:schemeClr>
                </a:solidFill>
                <a:latin typeface="Garamond" pitchFamily="18" charset="0"/>
              </a:rPr>
              <a:t>   vlnkatý</a:t>
            </a:r>
            <a:endParaRPr lang="sk-SK" sz="6000" b="1" dirty="0">
              <a:solidFill>
                <a:schemeClr val="accent3">
                  <a:lumMod val="50000"/>
                </a:schemeClr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14478" y="285728"/>
            <a:ext cx="8229600" cy="1143000"/>
          </a:xfrm>
        </p:spPr>
        <p:txBody>
          <a:bodyPr/>
          <a:lstStyle/>
          <a:p>
            <a:r>
              <a:rPr lang="sk-SK" b="1" dirty="0" smtClean="0">
                <a:solidFill>
                  <a:schemeClr val="accent3">
                    <a:lumMod val="50000"/>
                  </a:schemeClr>
                </a:solidFill>
                <a:latin typeface="Garamond" pitchFamily="18" charset="0"/>
              </a:rPr>
              <a:t>Rašelinník močiarny</a:t>
            </a:r>
            <a:endParaRPr lang="sk-SK" b="1" dirty="0">
              <a:solidFill>
                <a:schemeClr val="accent3">
                  <a:lumMod val="50000"/>
                </a:schemeClr>
              </a:solidFill>
              <a:latin typeface="Garamond" pitchFamily="18" charset="0"/>
            </a:endParaRPr>
          </a:p>
        </p:txBody>
      </p:sp>
      <p:pic>
        <p:nvPicPr>
          <p:cNvPr id="30722" name="Picture 2" descr="http://botany.cz/foto/sphagnumfimbrherb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85926"/>
            <a:ext cx="4666353" cy="3495672"/>
          </a:xfrm>
          <a:prstGeom prst="rect">
            <a:avLst/>
          </a:prstGeom>
          <a:noFill/>
        </p:spPr>
      </p:pic>
      <p:pic>
        <p:nvPicPr>
          <p:cNvPr id="30724" name="Picture 4" descr="http://botany.cz/foto/sphagnumfimbrherb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857628"/>
            <a:ext cx="3613115" cy="2700328"/>
          </a:xfrm>
          <a:prstGeom prst="rect">
            <a:avLst/>
          </a:prstGeom>
          <a:noFill/>
        </p:spPr>
      </p:pic>
      <p:pic>
        <p:nvPicPr>
          <p:cNvPr id="30726" name="Picture 6" descr="http://botany.cz/foto/sphagnumpalherb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714356"/>
            <a:ext cx="3286148" cy="246172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kvetyazahrada.sk/sites/default/files/eleocharis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928670"/>
            <a:ext cx="4429156" cy="432435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857752" y="2000240"/>
            <a:ext cx="403937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sk-SK" sz="6000" b="1" dirty="0" smtClean="0">
                <a:solidFill>
                  <a:schemeClr val="accent3">
                    <a:lumMod val="50000"/>
                  </a:schemeClr>
                </a:solidFill>
                <a:latin typeface="Garamond" pitchFamily="18" charset="0"/>
              </a:rPr>
              <a:t>Praslička </a:t>
            </a:r>
          </a:p>
          <a:p>
            <a:r>
              <a:rPr lang="sk-SK" sz="6000" b="1" dirty="0" smtClean="0">
                <a:solidFill>
                  <a:schemeClr val="accent3">
                    <a:lumMod val="50000"/>
                  </a:schemeClr>
                </a:solidFill>
                <a:latin typeface="Garamond" pitchFamily="18" charset="0"/>
              </a:rPr>
              <a:t>   močiarna</a:t>
            </a:r>
            <a:endParaRPr lang="sk-SK" sz="6000" b="1" dirty="0">
              <a:solidFill>
                <a:schemeClr val="accent3">
                  <a:lumMod val="50000"/>
                </a:schemeClr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62572" y="2214554"/>
            <a:ext cx="428142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sk-SK" sz="6000" b="1" dirty="0" smtClean="0">
                <a:solidFill>
                  <a:schemeClr val="accent3">
                    <a:lumMod val="50000"/>
                  </a:schemeClr>
                </a:solidFill>
                <a:latin typeface="Garamond" pitchFamily="18" charset="0"/>
              </a:rPr>
              <a:t>Rašelinník</a:t>
            </a:r>
          </a:p>
          <a:p>
            <a:r>
              <a:rPr lang="sk-SK" sz="6000" b="1" dirty="0" smtClean="0">
                <a:solidFill>
                  <a:schemeClr val="accent3">
                    <a:lumMod val="50000"/>
                  </a:schemeClr>
                </a:solidFill>
                <a:latin typeface="Garamond" pitchFamily="18" charset="0"/>
              </a:rPr>
              <a:t>    močiarny</a:t>
            </a:r>
            <a:endParaRPr lang="sk-SK" sz="6000" b="1" dirty="0">
              <a:solidFill>
                <a:schemeClr val="accent3">
                  <a:lumMod val="50000"/>
                </a:schemeClr>
              </a:solidFill>
              <a:latin typeface="Garamond" pitchFamily="18" charset="0"/>
            </a:endParaRPr>
          </a:p>
        </p:txBody>
      </p:sp>
      <p:pic>
        <p:nvPicPr>
          <p:cNvPr id="2050" name="Picture 2" descr="http://botany.cz/foto/sphagnumfimbrherb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4357680" cy="32644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botany.cz/foto/selaselaherb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328867"/>
            <a:ext cx="3714776" cy="445279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0" y="2143116"/>
            <a:ext cx="400077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sk-SK" sz="6000" b="1" dirty="0" smtClean="0">
                <a:solidFill>
                  <a:schemeClr val="accent3">
                    <a:lumMod val="50000"/>
                  </a:schemeClr>
                </a:solidFill>
                <a:latin typeface="Garamond" pitchFamily="18" charset="0"/>
              </a:rPr>
              <a:t>Plavúnka </a:t>
            </a:r>
          </a:p>
          <a:p>
            <a:r>
              <a:rPr lang="sk-SK" sz="6000" b="1" dirty="0" smtClean="0">
                <a:solidFill>
                  <a:schemeClr val="accent3">
                    <a:lumMod val="50000"/>
                  </a:schemeClr>
                </a:solidFill>
                <a:latin typeface="Garamond" pitchFamily="18" charset="0"/>
              </a:rPr>
              <a:t>    brvitá</a:t>
            </a:r>
            <a:endParaRPr lang="sk-SK" sz="6000" b="1" dirty="0">
              <a:solidFill>
                <a:schemeClr val="accent3">
                  <a:lumMod val="50000"/>
                </a:schemeClr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2143116"/>
            <a:ext cx="8229600" cy="2286016"/>
          </a:xfrm>
        </p:spPr>
        <p:txBody>
          <a:bodyPr>
            <a:normAutofit/>
          </a:bodyPr>
          <a:lstStyle/>
          <a:p>
            <a:r>
              <a:rPr lang="sk-SK" sz="6600" b="1" dirty="0" smtClean="0">
                <a:solidFill>
                  <a:schemeClr val="accent3">
                    <a:lumMod val="50000"/>
                  </a:schemeClr>
                </a:solidFill>
                <a:latin typeface="Garamond" pitchFamily="18" charset="0"/>
              </a:rPr>
              <a:t>Ďakujem za </a:t>
            </a:r>
            <a:br>
              <a:rPr lang="sk-SK" sz="6600" b="1" dirty="0" smtClean="0">
                <a:solidFill>
                  <a:schemeClr val="accent3">
                    <a:lumMod val="50000"/>
                  </a:schemeClr>
                </a:solidFill>
                <a:latin typeface="Garamond" pitchFamily="18" charset="0"/>
              </a:rPr>
            </a:br>
            <a:r>
              <a:rPr lang="sk-SK" sz="6600" b="1" dirty="0" smtClean="0">
                <a:solidFill>
                  <a:schemeClr val="accent3">
                    <a:lumMod val="50000"/>
                  </a:schemeClr>
                </a:solidFill>
                <a:latin typeface="Garamond" pitchFamily="18" charset="0"/>
              </a:rPr>
              <a:t>pozornosť </a:t>
            </a:r>
            <a:r>
              <a:rPr lang="sk-SK" sz="6600" b="1" dirty="0" smtClean="0">
                <a:solidFill>
                  <a:schemeClr val="accent3">
                    <a:lumMod val="50000"/>
                  </a:schemeClr>
                </a:solidFill>
                <a:latin typeface="Garamond" pitchFamily="18" charset="0"/>
                <a:sym typeface="Wingdings" pitchFamily="2" charset="2"/>
              </a:rPr>
              <a:t></a:t>
            </a:r>
            <a:endParaRPr lang="sk-SK" sz="6600" b="1" dirty="0">
              <a:solidFill>
                <a:schemeClr val="accent3">
                  <a:lumMod val="50000"/>
                </a:schemeClr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28726" y="0"/>
            <a:ext cx="8229600" cy="1143000"/>
          </a:xfrm>
        </p:spPr>
        <p:txBody>
          <a:bodyPr/>
          <a:lstStyle/>
          <a:p>
            <a:r>
              <a:rPr lang="sk-SK" b="1" dirty="0" smtClean="0">
                <a:solidFill>
                  <a:schemeClr val="accent3">
                    <a:lumMod val="50000"/>
                  </a:schemeClr>
                </a:solidFill>
                <a:latin typeface="Garamond" pitchFamily="18" charset="0"/>
              </a:rPr>
              <a:t>Marík vlnkatý </a:t>
            </a:r>
            <a:endParaRPr lang="sk-SK" b="1" dirty="0">
              <a:solidFill>
                <a:schemeClr val="accent3">
                  <a:lumMod val="50000"/>
                </a:schemeClr>
              </a:solidFill>
              <a:latin typeface="Garamond" pitchFamily="18" charset="0"/>
            </a:endParaRPr>
          </a:p>
        </p:txBody>
      </p:sp>
      <p:pic>
        <p:nvPicPr>
          <p:cNvPr id="29698" name="Picture 2" descr="http://www.nahuby.sk/images/fotosutaz/2011/10/29/Plagiomnium-undulatum/peter_retkovsky_1749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5238746" cy="3929060"/>
          </a:xfrm>
          <a:prstGeom prst="rect">
            <a:avLst/>
          </a:prstGeom>
          <a:noFill/>
        </p:spPr>
      </p:pic>
      <p:pic>
        <p:nvPicPr>
          <p:cNvPr id="29700" name="Picture 4" descr="http://www.nahuby.sk/images/fotosutaz/2010/02/03/Plagiomnium-undulatum/pavol_keselak_18679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285728"/>
            <a:ext cx="2610129" cy="3476606"/>
          </a:xfrm>
          <a:prstGeom prst="rect">
            <a:avLst/>
          </a:prstGeom>
          <a:noFill/>
        </p:spPr>
      </p:pic>
      <p:pic>
        <p:nvPicPr>
          <p:cNvPr id="29702" name="Picture 6" descr="http://u1.ipernity.com/18/82/09/10178209.0c42ab67.56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3857628"/>
            <a:ext cx="3654295" cy="27146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chemeClr val="accent3">
                    <a:lumMod val="50000"/>
                  </a:schemeClr>
                </a:solidFill>
                <a:latin typeface="Garamond" pitchFamily="18" charset="0"/>
              </a:rPr>
              <a:t>Ploník borievkový</a:t>
            </a:r>
            <a:endParaRPr lang="sk-SK" b="1" dirty="0">
              <a:solidFill>
                <a:schemeClr val="accent3">
                  <a:lumMod val="50000"/>
                </a:schemeClr>
              </a:solidFill>
              <a:latin typeface="Garamond" pitchFamily="18" charset="0"/>
            </a:endParaRPr>
          </a:p>
        </p:txBody>
      </p:sp>
      <p:pic>
        <p:nvPicPr>
          <p:cNvPr id="28674" name="Picture 2" descr="http://t3.gstatic.com/images?q=tbn:ANd9GcQ_b37u6510qNMbo-wgXaCgy5UqYs2--1GCWuaG6xzlOf9rRbh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57298"/>
            <a:ext cx="4460522" cy="4143404"/>
          </a:xfrm>
          <a:prstGeom prst="rect">
            <a:avLst/>
          </a:prstGeom>
          <a:noFill/>
        </p:spPr>
      </p:pic>
      <p:pic>
        <p:nvPicPr>
          <p:cNvPr id="28676" name="Picture 4" descr="http://t2.gstatic.com/images?q=tbn:ANd9GcRbrWgdcyxj3Uo4h7lSrsDkdqpDidGeggsXPkIiQ0WY1UZUV2M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4143380"/>
            <a:ext cx="3038479" cy="2275928"/>
          </a:xfrm>
          <a:prstGeom prst="rect">
            <a:avLst/>
          </a:prstGeom>
          <a:noFill/>
        </p:spPr>
      </p:pic>
      <p:pic>
        <p:nvPicPr>
          <p:cNvPr id="28678" name="Picture 6" descr="http://upload.wikimedia.org/wikipedia/commons/3/30/Polytrichum_juniperinu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1357298"/>
            <a:ext cx="3500462" cy="262534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chemeClr val="accent3">
                    <a:lumMod val="50000"/>
                  </a:schemeClr>
                </a:solidFill>
                <a:latin typeface="Garamond" pitchFamily="18" charset="0"/>
              </a:rPr>
              <a:t>Plavúň obyčajný</a:t>
            </a:r>
            <a:endParaRPr lang="sk-SK" b="1" dirty="0">
              <a:solidFill>
                <a:schemeClr val="accent3">
                  <a:lumMod val="50000"/>
                </a:schemeClr>
              </a:solidFill>
              <a:latin typeface="Garamond" pitchFamily="18" charset="0"/>
            </a:endParaRPr>
          </a:p>
        </p:txBody>
      </p:sp>
      <p:pic>
        <p:nvPicPr>
          <p:cNvPr id="27650" name="Picture 2" descr="http://www.naturephoto-cz.com/photos/jbohdal/lycopodium-clavatum-xxx1_81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357298"/>
            <a:ext cx="4857744" cy="3238496"/>
          </a:xfrm>
          <a:prstGeom prst="rect">
            <a:avLst/>
          </a:prstGeom>
          <a:noFill/>
        </p:spPr>
      </p:pic>
      <p:pic>
        <p:nvPicPr>
          <p:cNvPr id="27652" name="Picture 4" descr="http://www.nahuby.sk/images/fotosutaz/2008/08/03/Lycopodium-clavatum/milan_zemko_1221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500438"/>
            <a:ext cx="4002160" cy="300513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chemeClr val="accent3">
                    <a:lumMod val="50000"/>
                  </a:schemeClr>
                </a:solidFill>
                <a:latin typeface="Garamond" pitchFamily="18" charset="0"/>
              </a:rPr>
              <a:t>Plavúnka brvitá</a:t>
            </a:r>
            <a:endParaRPr lang="sk-SK" b="1" dirty="0">
              <a:solidFill>
                <a:schemeClr val="accent3">
                  <a:lumMod val="50000"/>
                </a:schemeClr>
              </a:solidFill>
              <a:latin typeface="Garamond" pitchFamily="18" charset="0"/>
            </a:endParaRPr>
          </a:p>
        </p:txBody>
      </p:sp>
      <p:pic>
        <p:nvPicPr>
          <p:cNvPr id="26626" name="Picture 2" descr="http://botany.cz/foto/selaselaherb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00174"/>
            <a:ext cx="5429250" cy="4067176"/>
          </a:xfrm>
          <a:prstGeom prst="rect">
            <a:avLst/>
          </a:prstGeom>
          <a:noFill/>
        </p:spPr>
      </p:pic>
      <p:pic>
        <p:nvPicPr>
          <p:cNvPr id="26628" name="Picture 4" descr="http://www.nahuby.sk/images/fotosutaz/2011/12/02/Selaginella-selaginoides/milan_zajac_3033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500174"/>
            <a:ext cx="2881332" cy="43219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290" y="0"/>
            <a:ext cx="8229600" cy="1143000"/>
          </a:xfrm>
        </p:spPr>
        <p:txBody>
          <a:bodyPr/>
          <a:lstStyle/>
          <a:p>
            <a:r>
              <a:rPr lang="sk-SK" b="1" dirty="0" smtClean="0">
                <a:solidFill>
                  <a:schemeClr val="accent3">
                    <a:lumMod val="50000"/>
                  </a:schemeClr>
                </a:solidFill>
                <a:latin typeface="Garamond" pitchFamily="18" charset="0"/>
              </a:rPr>
              <a:t>Praslička roľná</a:t>
            </a:r>
            <a:endParaRPr lang="sk-SK" b="1" dirty="0">
              <a:solidFill>
                <a:schemeClr val="accent3">
                  <a:lumMod val="50000"/>
                </a:schemeClr>
              </a:solidFill>
              <a:latin typeface="Garamond" pitchFamily="18" charset="0"/>
            </a:endParaRPr>
          </a:p>
        </p:txBody>
      </p:sp>
      <p:pic>
        <p:nvPicPr>
          <p:cNvPr id="25602" name="Picture 2" descr="http://slnieckova.sk/images/praslicka-rolna-817_JPG_290x600_q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643182"/>
            <a:ext cx="2762250" cy="3533776"/>
          </a:xfrm>
          <a:prstGeom prst="rect">
            <a:avLst/>
          </a:prstGeom>
          <a:noFill/>
        </p:spPr>
      </p:pic>
      <p:pic>
        <p:nvPicPr>
          <p:cNvPr id="25604" name="Picture 4" descr="http://bylinkarium.files.wordpress.com/2010/05/equisetum-arvens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214422"/>
            <a:ext cx="4143404" cy="5286412"/>
          </a:xfrm>
          <a:prstGeom prst="rect">
            <a:avLst/>
          </a:prstGeom>
          <a:noFill/>
        </p:spPr>
      </p:pic>
      <p:pic>
        <p:nvPicPr>
          <p:cNvPr id="25606" name="Picture 6" descr="http://www.putnici.sk/uploads/0000044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285728"/>
            <a:ext cx="1714500" cy="20859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chemeClr val="accent3">
                    <a:lumMod val="50000"/>
                  </a:schemeClr>
                </a:solidFill>
                <a:latin typeface="Garamond" pitchFamily="18" charset="0"/>
              </a:rPr>
              <a:t>Praslička lesná</a:t>
            </a:r>
            <a:endParaRPr lang="sk-SK" b="1" dirty="0">
              <a:solidFill>
                <a:schemeClr val="accent3">
                  <a:lumMod val="50000"/>
                </a:schemeClr>
              </a:solidFill>
              <a:latin typeface="Garamond" pitchFamily="18" charset="0"/>
            </a:endParaRPr>
          </a:p>
        </p:txBody>
      </p:sp>
      <p:pic>
        <p:nvPicPr>
          <p:cNvPr id="24578" name="Picture 2" descr="http://botany.cz/foto/equisetumsylvaticumherb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3500424" cy="2831045"/>
          </a:xfrm>
          <a:prstGeom prst="rect">
            <a:avLst/>
          </a:prstGeom>
          <a:noFill/>
        </p:spPr>
      </p:pic>
      <p:pic>
        <p:nvPicPr>
          <p:cNvPr id="24580" name="Picture 4" descr="http://herbar.albumy.biz/files/2011/11/praslicka-rolna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357166"/>
            <a:ext cx="1754480" cy="3032396"/>
          </a:xfrm>
          <a:prstGeom prst="rect">
            <a:avLst/>
          </a:prstGeom>
          <a:noFill/>
        </p:spPr>
      </p:pic>
      <p:pic>
        <p:nvPicPr>
          <p:cNvPr id="24582" name="Picture 6" descr="http://www.hlasek.com/foto/equisetum_sylvaticum_a346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3000372"/>
            <a:ext cx="4185033" cy="319468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82</Words>
  <Application>Microsoft Office PowerPoint</Application>
  <PresentationFormat>On-screen Show (4:3)</PresentationFormat>
  <Paragraphs>49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VYŠŠIE RASTLINY- CORMOBIONTA</vt:lpstr>
      <vt:lpstr>Rhynia major </vt:lpstr>
      <vt:lpstr>Rašelinník močiarny</vt:lpstr>
      <vt:lpstr>Marík vlnkatý </vt:lpstr>
      <vt:lpstr>Ploník borievkový</vt:lpstr>
      <vt:lpstr>Plavúň obyčajný</vt:lpstr>
      <vt:lpstr>Plavúnka brvitá</vt:lpstr>
      <vt:lpstr>Praslička roľná</vt:lpstr>
      <vt:lpstr>Praslička lesná</vt:lpstr>
      <vt:lpstr>Praslička močiarna</vt:lpstr>
      <vt:lpstr>Papraď samčia</vt:lpstr>
      <vt:lpstr>Papradka samičia</vt:lpstr>
      <vt:lpstr>Perovník pštrosí</vt:lpstr>
      <vt:lpstr>Sladič obyčajný</vt:lpstr>
      <vt:lpstr>Slezinník červený</vt:lpstr>
      <vt:lpstr>Orličík obyčajný</vt:lpstr>
      <vt:lpstr>A teraz  si preskúšame,  čo si pamätáme 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Ďakujem za  pozornosť 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VYŠŠIE RASTLINY- CORMOBIONTA</dc:title>
  <dc:creator>Pilatikovci_2</dc:creator>
  <cp:lastModifiedBy>Pilatikovci_2</cp:lastModifiedBy>
  <cp:revision>30</cp:revision>
  <dcterms:created xsi:type="dcterms:W3CDTF">2013-03-18T17:16:37Z</dcterms:created>
  <dcterms:modified xsi:type="dcterms:W3CDTF">2013-03-21T15:54:26Z</dcterms:modified>
</cp:coreProperties>
</file>